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71" r:id="rId3"/>
    <p:sldId id="264" r:id="rId4"/>
    <p:sldId id="265" r:id="rId5"/>
    <p:sldId id="266" r:id="rId6"/>
    <p:sldId id="267" r:id="rId7"/>
    <p:sldId id="268" r:id="rId8"/>
    <p:sldId id="269" r:id="rId9"/>
    <p:sldId id="270" r:id="rId10"/>
    <p:sldId id="272" r:id="rId11"/>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A00E5E65-BB8D-43F7-8785-695A1FC1B16D}" type="datetimeFigureOut">
              <a:rPr lang="en-US" smtClean="0"/>
              <a:t>5/6/2019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D61A393-D72A-4A8C-BC5B-A47B5B130C2A}" type="slidenum">
              <a:rPr lang="en-US" smtClean="0"/>
              <a:t>‹#›</a:t>
            </a:fld>
            <a:endParaRPr lang="en-US"/>
          </a:p>
        </p:txBody>
      </p:sp>
    </p:spTree>
    <p:extLst>
      <p:ext uri="{BB962C8B-B14F-4D97-AF65-F5344CB8AC3E}">
        <p14:creationId xmlns:p14="http://schemas.microsoft.com/office/powerpoint/2010/main" val="127697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1B882-D069-493D-A99F-357CE1CE4BDE}" type="datetime1">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35823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6BB59-3F0F-4C23-8AB8-9B0412FE9C1A}" type="datetime1">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91566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BE2C7-1CE3-430F-B9C1-A1790E76BE17}" type="datetime1">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26818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9B1E8-7A62-41DB-B95A-C17FF5141110}" type="datetime1">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190087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535094-4484-4779-B3E9-022048F343E8}" type="datetime1">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429258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5EC30C-6085-4A21-BE9F-DB22864B6E2D}" type="datetime1">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250709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E1A52E-EC1B-44F0-85CD-CB9D996A7513}" type="datetime1">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198991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9CD05-7105-479D-AD74-BB23E31835B9}" type="datetime1">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275570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C2CC1-3B97-45B5-AC6A-1CCAD17D8BA6}" type="datetime1">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424262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297EB2-7411-495B-8BFD-B3B58C367844}" type="datetime1">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32809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4AD054-E9AC-45C8-BEC2-68CB85E88D1B}" type="datetime1">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79DAF-A0A4-4C6B-B407-25A858047B07}" type="slidenum">
              <a:rPr lang="en-US" smtClean="0"/>
              <a:t>‹#›</a:t>
            </a:fld>
            <a:endParaRPr lang="en-US"/>
          </a:p>
        </p:txBody>
      </p:sp>
    </p:spTree>
    <p:extLst>
      <p:ext uri="{BB962C8B-B14F-4D97-AF65-F5344CB8AC3E}">
        <p14:creationId xmlns:p14="http://schemas.microsoft.com/office/powerpoint/2010/main" val="383672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0B850-5354-4B6A-953F-1CD7C4011777}" type="datetime1">
              <a:rPr lang="en-US" smtClean="0"/>
              <a:t>5/6/2019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79DAF-A0A4-4C6B-B407-25A858047B07}" type="slidenum">
              <a:rPr lang="en-US" smtClean="0"/>
              <a:t>‹#›</a:t>
            </a:fld>
            <a:endParaRPr lang="en-US"/>
          </a:p>
        </p:txBody>
      </p:sp>
    </p:spTree>
    <p:extLst>
      <p:ext uri="{BB962C8B-B14F-4D97-AF65-F5344CB8AC3E}">
        <p14:creationId xmlns:p14="http://schemas.microsoft.com/office/powerpoint/2010/main" val="335791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phoenix.org/" TargetMode="External"/><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acebook.com/ThePhoenixVermont" TargetMode="External"/><Relationship Id="rId5" Type="http://schemas.openxmlformats.org/officeDocument/2006/relationships/hyperlink" Target="mailto:tkristen@gmunitedway.org" TargetMode="External"/><Relationship Id="rId4" Type="http://schemas.openxmlformats.org/officeDocument/2006/relationships/hyperlink" Target="mailto:chris@thephoenix.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826328"/>
            <a:ext cx="9144000" cy="3345872"/>
          </a:xfrm>
        </p:spPr>
        <p:txBody>
          <a:bodyPr>
            <a:normAutofit lnSpcReduction="10000"/>
          </a:bodyPr>
          <a:lstStyle/>
          <a:p>
            <a:r>
              <a:rPr lang="en-US" sz="3000" b="1" dirty="0"/>
              <a:t>The </a:t>
            </a:r>
            <a:r>
              <a:rPr lang="en-US" sz="3000" b="1" dirty="0" smtClean="0"/>
              <a:t>Mission</a:t>
            </a:r>
            <a:r>
              <a:rPr lang="en-US" sz="3000" b="1" dirty="0"/>
              <a:t>:</a:t>
            </a:r>
            <a:r>
              <a:rPr lang="en-US" sz="3000" dirty="0"/>
              <a:t> The Phoenix offers a free sober active community to individuals who have suffered from a substance use disorder and to those who choose a sober life. Using a peer support model, we help members heal and rebuild their lives while also striving to eliminate stigma around recovery.</a:t>
            </a:r>
          </a:p>
          <a:p>
            <a:r>
              <a:rPr lang="en-US" sz="3000" dirty="0"/>
              <a:t>Together we…</a:t>
            </a:r>
          </a:p>
          <a:p>
            <a:r>
              <a:rPr lang="en-US" sz="3000" cap="all" dirty="0"/>
              <a:t>RISE &amp; RECOVER &amp; LIVE</a:t>
            </a:r>
          </a:p>
          <a:p>
            <a:endParaRPr lang="en-US" dirty="0"/>
          </a:p>
        </p:txBody>
      </p:sp>
      <p:pic>
        <p:nvPicPr>
          <p:cNvPr id="1026"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355" y="235094"/>
            <a:ext cx="3771289" cy="240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4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280"/>
            <a:ext cx="10515600" cy="1325563"/>
          </a:xfrm>
        </p:spPr>
        <p:txBody>
          <a:bodyPr/>
          <a:lstStyle/>
          <a:p>
            <a:r>
              <a:rPr lang="en-US" b="1" u="sng" dirty="0" smtClean="0"/>
              <a:t>THANK YOU! 					   </a:t>
            </a:r>
            <a:endParaRPr lang="en-US" b="1" u="sng" dirty="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218" y="463282"/>
            <a:ext cx="1796712" cy="11454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71575" y="1496291"/>
            <a:ext cx="7419109" cy="507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8" name="Content Placeholder 2"/>
          <p:cNvSpPr txBox="1">
            <a:spLocks/>
          </p:cNvSpPr>
          <p:nvPr/>
        </p:nvSpPr>
        <p:spPr>
          <a:xfrm>
            <a:off x="660330" y="1496291"/>
            <a:ext cx="8192725" cy="507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6" name="TextBox 5"/>
          <p:cNvSpPr txBox="1"/>
          <p:nvPr/>
        </p:nvSpPr>
        <p:spPr>
          <a:xfrm>
            <a:off x="2968743" y="1808883"/>
            <a:ext cx="7181097" cy="1477328"/>
          </a:xfrm>
          <a:prstGeom prst="rect">
            <a:avLst/>
          </a:prstGeom>
          <a:noFill/>
        </p:spPr>
        <p:txBody>
          <a:bodyPr wrap="square" rtlCol="0">
            <a:spAutoFit/>
          </a:bodyPr>
          <a:lstStyle/>
          <a:p>
            <a:endParaRPr lang="en-US" b="1" dirty="0" smtClean="0"/>
          </a:p>
          <a:p>
            <a:endParaRPr lang="en-US" dirty="0" smtClean="0"/>
          </a:p>
          <a:p>
            <a:endParaRPr lang="en-US" dirty="0"/>
          </a:p>
          <a:p>
            <a:endParaRPr lang="en-US" dirty="0" smtClean="0"/>
          </a:p>
          <a:p>
            <a:endParaRPr lang="en-US" dirty="0" smtClean="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9905" r="4095" b="7238"/>
          <a:stretch/>
        </p:blipFill>
        <p:spPr>
          <a:xfrm>
            <a:off x="1321536" y="1808883"/>
            <a:ext cx="8667591" cy="4260633"/>
          </a:xfrm>
          <a:prstGeom prst="rect">
            <a:avLst/>
          </a:prstGeom>
        </p:spPr>
      </p:pic>
    </p:spTree>
    <p:extLst>
      <p:ext uri="{BB962C8B-B14F-4D97-AF65-F5344CB8AC3E}">
        <p14:creationId xmlns:p14="http://schemas.microsoft.com/office/powerpoint/2010/main" val="80478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7" y="352280"/>
            <a:ext cx="11045332" cy="1325563"/>
          </a:xfrm>
        </p:spPr>
        <p:txBody>
          <a:bodyPr/>
          <a:lstStyle/>
          <a:p>
            <a:r>
              <a:rPr lang="en-US" b="1" u="sng" dirty="0" smtClean="0"/>
              <a:t>PHOENIX PURPOSE</a:t>
            </a:r>
            <a:r>
              <a:rPr lang="en-US" u="sng" dirty="0" smtClean="0"/>
              <a:t>					</a:t>
            </a:r>
            <a:r>
              <a:rPr lang="en-US" b="1" u="sng" dirty="0" smtClean="0"/>
              <a:t> </a:t>
            </a:r>
            <a:endParaRPr lang="en-US" b="1" u="sng" dirty="0"/>
          </a:p>
        </p:txBody>
      </p:sp>
      <p:sp>
        <p:nvSpPr>
          <p:cNvPr id="3" name="Content Placeholder 2"/>
          <p:cNvSpPr>
            <a:spLocks noGrp="1"/>
          </p:cNvSpPr>
          <p:nvPr>
            <p:ph idx="1"/>
          </p:nvPr>
        </p:nvSpPr>
        <p:spPr>
          <a:xfrm>
            <a:off x="568037" y="1897409"/>
            <a:ext cx="4558936" cy="4320100"/>
          </a:xfrm>
        </p:spPr>
        <p:txBody>
          <a:bodyPr/>
          <a:lstStyle/>
          <a:p>
            <a:pPr marL="0" indent="0">
              <a:buNone/>
            </a:pPr>
            <a:r>
              <a:rPr lang="en-US" cap="all" dirty="0" smtClean="0"/>
              <a:t>Phoenix answers the question of </a:t>
            </a:r>
            <a:br>
              <a:rPr lang="en-US" cap="all" dirty="0" smtClean="0"/>
            </a:br>
            <a:r>
              <a:rPr lang="en-US" b="1" cap="all" dirty="0" smtClean="0"/>
              <a:t>“what’s next?” </a:t>
            </a:r>
            <a:r>
              <a:rPr lang="en-US" cap="all" dirty="0" smtClean="0"/>
              <a:t>for those leaving treatment or pursuing a sober life by fostering a </a:t>
            </a:r>
            <a:r>
              <a:rPr lang="en-US" b="1" cap="all" dirty="0" smtClean="0"/>
              <a:t>free, sober, active community</a:t>
            </a:r>
            <a:r>
              <a:rPr lang="en-US" cap="all" dirty="0" smtClean="0"/>
              <a:t> where individuals can find a healthy and positive environment. </a:t>
            </a:r>
          </a:p>
          <a:p>
            <a:endParaRPr lang="en-US" dirty="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019" y="352279"/>
            <a:ext cx="207931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450" y="1438102"/>
            <a:ext cx="4251331" cy="4962698"/>
          </a:xfrm>
          <a:prstGeom prst="rect">
            <a:avLst/>
          </a:prstGeom>
        </p:spPr>
      </p:pic>
    </p:spTree>
    <p:extLst>
      <p:ext uri="{BB962C8B-B14F-4D97-AF65-F5344CB8AC3E}">
        <p14:creationId xmlns:p14="http://schemas.microsoft.com/office/powerpoint/2010/main" val="186459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7" y="352280"/>
            <a:ext cx="11045332" cy="1325563"/>
          </a:xfrm>
        </p:spPr>
        <p:txBody>
          <a:bodyPr/>
          <a:lstStyle/>
          <a:p>
            <a:r>
              <a:rPr lang="en-US" b="1" u="sng" dirty="0" smtClean="0"/>
              <a:t>PHOENIX MODEL</a:t>
            </a:r>
            <a:r>
              <a:rPr lang="en-US" u="sng" dirty="0" smtClean="0"/>
              <a:t>					</a:t>
            </a:r>
            <a:r>
              <a:rPr lang="en-US" b="1" u="sng" dirty="0" smtClean="0"/>
              <a:t> </a:t>
            </a:r>
            <a:endParaRPr lang="en-US" b="1" u="sng" dirty="0"/>
          </a:p>
        </p:txBody>
      </p:sp>
      <p:sp>
        <p:nvSpPr>
          <p:cNvPr id="3" name="Content Placeholder 2"/>
          <p:cNvSpPr>
            <a:spLocks noGrp="1"/>
          </p:cNvSpPr>
          <p:nvPr>
            <p:ph idx="1"/>
          </p:nvPr>
        </p:nvSpPr>
        <p:spPr>
          <a:xfrm>
            <a:off x="838200" y="1517074"/>
            <a:ext cx="4747965" cy="5049838"/>
          </a:xfrm>
        </p:spPr>
        <p:txBody>
          <a:bodyPr>
            <a:normAutofit lnSpcReduction="10000"/>
          </a:bodyPr>
          <a:lstStyle/>
          <a:p>
            <a:pPr marL="0" indent="0">
              <a:buNone/>
            </a:pPr>
            <a:r>
              <a:rPr lang="en-US" dirty="0" smtClean="0"/>
              <a:t>PROVIDE </a:t>
            </a:r>
            <a:r>
              <a:rPr lang="en-US" b="1" dirty="0" smtClean="0"/>
              <a:t>FREE</a:t>
            </a:r>
            <a:r>
              <a:rPr lang="en-US" dirty="0" smtClean="0"/>
              <a:t> AND CONSISTENT ACCESS FOR INDIVUALS IN </a:t>
            </a:r>
            <a:r>
              <a:rPr lang="en-US" b="1" dirty="0" smtClean="0"/>
              <a:t>RECOVERY</a:t>
            </a:r>
            <a:r>
              <a:rPr lang="en-US" dirty="0" smtClean="0"/>
              <a:t> OR LIVING A SOBER LIFESTYLE TO FITNESS PROGRAMS LIKE </a:t>
            </a:r>
            <a:r>
              <a:rPr lang="en-US" b="1" dirty="0" smtClean="0"/>
              <a:t>CROSSFIT</a:t>
            </a:r>
            <a:r>
              <a:rPr lang="en-US" dirty="0" smtClean="0"/>
              <a:t>, </a:t>
            </a:r>
            <a:r>
              <a:rPr lang="en-US" b="1" dirty="0" smtClean="0"/>
              <a:t>STRENGTH</a:t>
            </a:r>
            <a:r>
              <a:rPr lang="en-US" dirty="0" smtClean="0"/>
              <a:t> </a:t>
            </a:r>
            <a:r>
              <a:rPr lang="en-US" b="1" dirty="0" smtClean="0"/>
              <a:t>TRAINING, BIKING, ROCK CLIMBING</a:t>
            </a:r>
            <a:r>
              <a:rPr lang="en-US" dirty="0" smtClean="0"/>
              <a:t> AND </a:t>
            </a:r>
            <a:r>
              <a:rPr lang="en-US" b="1" dirty="0" smtClean="0"/>
              <a:t>YOGA</a:t>
            </a:r>
            <a:r>
              <a:rPr lang="en-US" dirty="0" smtClean="0"/>
              <a:t> CONSISTENT WITH PHOENIX </a:t>
            </a:r>
            <a:r>
              <a:rPr lang="en-US" b="1" dirty="0" smtClean="0"/>
              <a:t>COMMUNITY STANDARDS</a:t>
            </a:r>
            <a:r>
              <a:rPr lang="en-US" dirty="0" smtClean="0"/>
              <a:t> AND </a:t>
            </a:r>
            <a:r>
              <a:rPr lang="en-US" b="1" dirty="0" smtClean="0"/>
              <a:t>CORE VALUES</a:t>
            </a:r>
            <a:r>
              <a:rPr lang="en-US" dirty="0" smtClean="0"/>
              <a:t>. 48 HOURS OF CONTINUOUS SOBRIETY REQUIRED. </a:t>
            </a:r>
          </a:p>
          <a:p>
            <a:pPr marL="0" indent="0">
              <a:buNone/>
            </a:pPr>
            <a:endParaRPr lang="en-US" dirty="0" smtClean="0"/>
          </a:p>
          <a:p>
            <a:endParaRPr lang="en-US" dirty="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019" y="352279"/>
            <a:ext cx="207931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692522" y="1397726"/>
            <a:ext cx="3467460" cy="5058909"/>
          </a:xfrm>
          <a:prstGeom prst="rect">
            <a:avLst/>
          </a:prstGeom>
        </p:spPr>
      </p:pic>
    </p:spTree>
    <p:extLst>
      <p:ext uri="{BB962C8B-B14F-4D97-AF65-F5344CB8AC3E}">
        <p14:creationId xmlns:p14="http://schemas.microsoft.com/office/powerpoint/2010/main" val="3411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280"/>
            <a:ext cx="10515600" cy="1325563"/>
          </a:xfrm>
        </p:spPr>
        <p:txBody>
          <a:bodyPr/>
          <a:lstStyle/>
          <a:p>
            <a:r>
              <a:rPr lang="en-US" b="1" u="sng" dirty="0" smtClean="0"/>
              <a:t>HISTORY SNAPSHOT</a:t>
            </a:r>
            <a:r>
              <a:rPr lang="en-US" u="sng" dirty="0" smtClean="0"/>
              <a:t>					</a:t>
            </a:r>
            <a:r>
              <a:rPr lang="en-US" b="1" u="sng" dirty="0" smtClean="0"/>
              <a:t>   </a:t>
            </a:r>
            <a:endParaRPr lang="en-US" b="1" u="sng" dirty="0"/>
          </a:p>
        </p:txBody>
      </p:sp>
      <p:sp>
        <p:nvSpPr>
          <p:cNvPr id="3" name="Content Placeholder 2"/>
          <p:cNvSpPr>
            <a:spLocks noGrp="1"/>
          </p:cNvSpPr>
          <p:nvPr>
            <p:ph idx="1"/>
          </p:nvPr>
        </p:nvSpPr>
        <p:spPr>
          <a:xfrm>
            <a:off x="595943" y="1503416"/>
            <a:ext cx="5621977" cy="5070620"/>
          </a:xfrm>
        </p:spPr>
        <p:txBody>
          <a:bodyPr>
            <a:normAutofit fontScale="77500" lnSpcReduction="20000"/>
          </a:bodyPr>
          <a:lstStyle/>
          <a:p>
            <a:r>
              <a:rPr lang="en-US" sz="3100" b="1" dirty="0" smtClean="0"/>
              <a:t>EST. 2006 </a:t>
            </a:r>
            <a:r>
              <a:rPr lang="en-US" sz="3100" dirty="0" smtClean="0"/>
              <a:t>–FOUNDER SCOTT STRODE </a:t>
            </a:r>
          </a:p>
          <a:p>
            <a:r>
              <a:rPr lang="en-US" sz="3100" b="1" dirty="0" smtClean="0"/>
              <a:t>7</a:t>
            </a:r>
            <a:r>
              <a:rPr lang="en-US" sz="3100" dirty="0" smtClean="0"/>
              <a:t> ‘BRICK AND MORTAR’ MODELS IN URBAN LOCATIONS ACROSS USA</a:t>
            </a:r>
          </a:p>
          <a:p>
            <a:r>
              <a:rPr lang="en-US" sz="3100" b="1" dirty="0" smtClean="0"/>
              <a:t>27,000</a:t>
            </a:r>
            <a:r>
              <a:rPr lang="en-US" sz="3100" dirty="0" smtClean="0"/>
              <a:t> INDIVIDUALS IN RECOVERY SERVED  </a:t>
            </a:r>
            <a:endParaRPr lang="en-US" sz="3100" dirty="0" smtClean="0"/>
          </a:p>
          <a:p>
            <a:r>
              <a:rPr lang="en-US" sz="3100" b="1" dirty="0" smtClean="0"/>
              <a:t>INCREASED DEMAND </a:t>
            </a:r>
            <a:r>
              <a:rPr lang="en-US" sz="3100" dirty="0" smtClean="0"/>
              <a:t>LEAD TO FLEXIBLE, LOW COST MODEL THAT INCLUDES: </a:t>
            </a:r>
          </a:p>
          <a:p>
            <a:pPr lvl="1"/>
            <a:r>
              <a:rPr lang="en-US" sz="3100" dirty="0" smtClean="0"/>
              <a:t>LOCAL GYM/FITNESS FACILITY DONATE TIME/SPACE </a:t>
            </a:r>
          </a:p>
          <a:p>
            <a:pPr lvl="1"/>
            <a:r>
              <a:rPr lang="en-US" sz="3100" dirty="0" smtClean="0"/>
              <a:t>CLASSES LEAD BY PHOENIX TRAINED INSTRUCTOR CERTIFIED IN RESPECTIVE DISCIPLINE</a:t>
            </a:r>
          </a:p>
          <a:p>
            <a:pPr lvl="1"/>
            <a:r>
              <a:rPr lang="en-US" sz="3100" dirty="0" smtClean="0"/>
              <a:t>VOLUNTEER PEER SUPPORT AT EACH CLASS  </a:t>
            </a:r>
          </a:p>
          <a:p>
            <a:r>
              <a:rPr lang="en-US" sz="3100" b="1" dirty="0" smtClean="0"/>
              <a:t>36</a:t>
            </a:r>
            <a:r>
              <a:rPr lang="en-US" sz="3100" dirty="0" smtClean="0"/>
              <a:t> FLEXIBLE MODEL SITES CURRENTLY OPERATING, INCLUDING </a:t>
            </a:r>
            <a:r>
              <a:rPr lang="en-US" sz="3100" b="1" dirty="0" smtClean="0"/>
              <a:t>4 </a:t>
            </a:r>
            <a:r>
              <a:rPr lang="en-US" sz="3100" dirty="0" smtClean="0"/>
              <a:t>IN VERMONT</a:t>
            </a:r>
          </a:p>
          <a:p>
            <a:pPr marL="0" indent="0">
              <a:buNone/>
            </a:pPr>
            <a:endParaRPr lang="en-US" dirty="0" smtClean="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895" y="201322"/>
            <a:ext cx="2031323" cy="1294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one or more people and people 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491" y="1647250"/>
            <a:ext cx="4594366" cy="461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0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280"/>
            <a:ext cx="10515600" cy="1325563"/>
          </a:xfrm>
        </p:spPr>
        <p:txBody>
          <a:bodyPr/>
          <a:lstStyle/>
          <a:p>
            <a:r>
              <a:rPr lang="en-US" b="1" u="sng" dirty="0" smtClean="0"/>
              <a:t>PHOENIX VERMONT 1</a:t>
            </a:r>
            <a:r>
              <a:rPr lang="en-US" b="1" u="sng" baseline="30000" dirty="0" smtClean="0"/>
              <a:t>ST</a:t>
            </a:r>
            <a:r>
              <a:rPr lang="en-US" b="1" u="sng" dirty="0" smtClean="0"/>
              <a:t> TEAM </a:t>
            </a:r>
            <a:r>
              <a:rPr lang="en-US" u="sng" dirty="0" smtClean="0"/>
              <a:t>			</a:t>
            </a:r>
            <a:r>
              <a:rPr lang="en-US" b="1" u="sng" dirty="0" smtClean="0"/>
              <a:t>   </a:t>
            </a:r>
            <a:endParaRPr lang="en-US" b="1" u="sng" dirty="0"/>
          </a:p>
        </p:txBody>
      </p:sp>
      <p:sp>
        <p:nvSpPr>
          <p:cNvPr id="3" name="Content Placeholder 2"/>
          <p:cNvSpPr>
            <a:spLocks noGrp="1"/>
          </p:cNvSpPr>
          <p:nvPr>
            <p:ph idx="1"/>
          </p:nvPr>
        </p:nvSpPr>
        <p:spPr>
          <a:xfrm>
            <a:off x="718457" y="1496291"/>
            <a:ext cx="5973895" cy="5070620"/>
          </a:xfrm>
        </p:spPr>
        <p:txBody>
          <a:bodyPr>
            <a:normAutofit fontScale="92500" lnSpcReduction="10000"/>
          </a:bodyPr>
          <a:lstStyle/>
          <a:p>
            <a:pPr marL="0" indent="0">
              <a:buNone/>
            </a:pPr>
            <a:r>
              <a:rPr lang="en-US" b="1" dirty="0" smtClean="0"/>
              <a:t>DEC. 2018 1</a:t>
            </a:r>
            <a:r>
              <a:rPr lang="en-US" b="1" baseline="30000" dirty="0" smtClean="0"/>
              <a:t>ST</a:t>
            </a:r>
            <a:r>
              <a:rPr lang="en-US" b="1" dirty="0" smtClean="0"/>
              <a:t> PHOENIX VT SITE LAUNCH  SETTING NATIONAL RECORD ATTENDANCE.  </a:t>
            </a:r>
          </a:p>
          <a:p>
            <a:pPr marL="0" indent="0">
              <a:buNone/>
            </a:pPr>
            <a:r>
              <a:rPr lang="en-US" b="1" dirty="0" smtClean="0"/>
              <a:t>CHAMPION- </a:t>
            </a:r>
          </a:p>
          <a:p>
            <a:pPr marL="0" indent="0">
              <a:buNone/>
            </a:pPr>
            <a:r>
              <a:rPr lang="en-US" dirty="0" smtClean="0"/>
              <a:t>GREEN MOUNTAIN UNITED WAY  COMMUNITY/PARTNER/VOLUNTEER CONNECTIONS &amp; ADVOCACY </a:t>
            </a:r>
          </a:p>
          <a:p>
            <a:pPr marL="0" indent="0">
              <a:buNone/>
            </a:pPr>
            <a:r>
              <a:rPr lang="en-US" b="1" dirty="0" smtClean="0"/>
              <a:t>DRIVER</a:t>
            </a:r>
            <a:r>
              <a:rPr lang="en-US" dirty="0" smtClean="0"/>
              <a:t>-</a:t>
            </a:r>
          </a:p>
          <a:p>
            <a:pPr marL="0" indent="0">
              <a:buNone/>
            </a:pPr>
            <a:r>
              <a:rPr lang="en-US" dirty="0" smtClean="0"/>
              <a:t>CENTRAL VT SUBSTANCE ABUSE </a:t>
            </a:r>
            <a:br>
              <a:rPr lang="en-US" dirty="0" smtClean="0"/>
            </a:br>
            <a:r>
              <a:rPr lang="en-US" dirty="0" smtClean="0"/>
              <a:t>PUBLIC OUTREACH/CLIENT ENGAGEMENT</a:t>
            </a:r>
          </a:p>
          <a:p>
            <a:pPr marL="0" indent="0">
              <a:buNone/>
            </a:pPr>
            <a:r>
              <a:rPr lang="en-US" b="1" dirty="0" smtClean="0"/>
              <a:t>INSTRUCTOR/FACILITY</a:t>
            </a:r>
            <a:r>
              <a:rPr lang="en-US" dirty="0" smtClean="0"/>
              <a:t>-</a:t>
            </a:r>
          </a:p>
          <a:p>
            <a:pPr marL="0" indent="0">
              <a:buNone/>
            </a:pPr>
            <a:r>
              <a:rPr lang="en-US" dirty="0" smtClean="0"/>
              <a:t>GREEN MOUNTAIN CROSSFIT </a:t>
            </a:r>
          </a:p>
          <a:p>
            <a:pPr marL="0" indent="0">
              <a:buNone/>
            </a:pPr>
            <a:endParaRPr lang="en-US" dirty="0" smtClean="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895" y="201322"/>
            <a:ext cx="2031323" cy="12949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may contain: 1 person, si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352" y="1828801"/>
            <a:ext cx="4528642" cy="432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7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280"/>
            <a:ext cx="10515600" cy="1325563"/>
          </a:xfrm>
        </p:spPr>
        <p:txBody>
          <a:bodyPr/>
          <a:lstStyle/>
          <a:p>
            <a:r>
              <a:rPr lang="en-US" b="1" u="sng" dirty="0" smtClean="0"/>
              <a:t>THE PHOENIX VT COMMUNITY</a:t>
            </a:r>
            <a:r>
              <a:rPr lang="en-US" u="sng" dirty="0" smtClean="0"/>
              <a:t>		</a:t>
            </a:r>
            <a:r>
              <a:rPr lang="en-US" b="1" u="sng" dirty="0" smtClean="0"/>
              <a:t>   </a:t>
            </a:r>
            <a:endParaRPr lang="en-US" b="1" u="sng" dirty="0"/>
          </a:p>
        </p:txBody>
      </p:sp>
      <p:sp>
        <p:nvSpPr>
          <p:cNvPr id="3" name="Content Placeholder 2"/>
          <p:cNvSpPr>
            <a:spLocks noGrp="1"/>
          </p:cNvSpPr>
          <p:nvPr>
            <p:ph idx="1"/>
          </p:nvPr>
        </p:nvSpPr>
        <p:spPr>
          <a:xfrm>
            <a:off x="789709" y="1496291"/>
            <a:ext cx="4142509" cy="5070620"/>
          </a:xfrm>
        </p:spPr>
        <p:txBody>
          <a:bodyPr>
            <a:normAutofit/>
          </a:bodyPr>
          <a:lstStyle/>
          <a:p>
            <a:pPr marL="0" indent="0">
              <a:buNone/>
            </a:pPr>
            <a:r>
              <a:rPr lang="en-US" b="1" dirty="0" smtClean="0"/>
              <a:t>EACH SITE HOSTS 1 FREE CLASS PER WEEK</a:t>
            </a:r>
          </a:p>
          <a:p>
            <a:r>
              <a:rPr lang="en-US" dirty="0" smtClean="0"/>
              <a:t>BERLIN-GREEN MNT CROSSFIT CENTRAL </a:t>
            </a:r>
          </a:p>
          <a:p>
            <a:r>
              <a:rPr lang="en-US" dirty="0" smtClean="0"/>
              <a:t>BARRE-23 SUMMER ST. WELL SPACE (WCMH) </a:t>
            </a:r>
          </a:p>
          <a:p>
            <a:r>
              <a:rPr lang="en-US" dirty="0" smtClean="0"/>
              <a:t>BARRE- IMAGINE YOGA</a:t>
            </a:r>
          </a:p>
          <a:p>
            <a:r>
              <a:rPr lang="en-US" dirty="0" smtClean="0"/>
              <a:t>HYDE PARK-GREEN MNT CROSSFIT NORTH</a:t>
            </a:r>
            <a:r>
              <a:rPr lang="en-US" dirty="0" smtClean="0"/>
              <a:t> </a:t>
            </a:r>
          </a:p>
          <a:p>
            <a:r>
              <a:rPr lang="en-US" dirty="0" smtClean="0"/>
              <a:t>BURLINGTON-CROSSFIT BURLINGTON</a:t>
            </a:r>
            <a:endParaRPr lang="en-US" dirty="0" smtClean="0"/>
          </a:p>
          <a:p>
            <a:pPr marL="0" indent="0">
              <a:buNone/>
            </a:pPr>
            <a:endParaRPr lang="en-US" dirty="0" smtClean="0"/>
          </a:p>
          <a:p>
            <a:pPr marL="0" indent="0">
              <a:buNone/>
            </a:pPr>
            <a:endParaRPr lang="en-US" dirty="0" smtClean="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895" y="201322"/>
            <a:ext cx="2031323" cy="1294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7523" b="18096"/>
          <a:stretch/>
        </p:blipFill>
        <p:spPr>
          <a:xfrm>
            <a:off x="4932218" y="2037807"/>
            <a:ext cx="6858000" cy="3043647"/>
          </a:xfrm>
          <a:prstGeom prst="rect">
            <a:avLst/>
          </a:prstGeom>
        </p:spPr>
      </p:pic>
    </p:spTree>
    <p:extLst>
      <p:ext uri="{BB962C8B-B14F-4D97-AF65-F5344CB8AC3E}">
        <p14:creationId xmlns:p14="http://schemas.microsoft.com/office/powerpoint/2010/main" val="308835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280"/>
            <a:ext cx="10515600" cy="1325563"/>
          </a:xfrm>
        </p:spPr>
        <p:txBody>
          <a:bodyPr/>
          <a:lstStyle/>
          <a:p>
            <a:r>
              <a:rPr lang="en-US" b="1" u="sng" dirty="0" smtClean="0"/>
              <a:t>WHAT WE SEE 				</a:t>
            </a:r>
            <a:r>
              <a:rPr lang="en-US" u="sng" dirty="0" smtClean="0"/>
              <a:t>		</a:t>
            </a:r>
            <a:r>
              <a:rPr lang="en-US" b="1" u="sng" dirty="0" smtClean="0"/>
              <a:t>   </a:t>
            </a:r>
            <a:endParaRPr lang="en-US" b="1" u="sng" dirty="0"/>
          </a:p>
        </p:txBody>
      </p:sp>
      <p:sp>
        <p:nvSpPr>
          <p:cNvPr id="3" name="Content Placeholder 2"/>
          <p:cNvSpPr>
            <a:spLocks noGrp="1"/>
          </p:cNvSpPr>
          <p:nvPr>
            <p:ph idx="1"/>
          </p:nvPr>
        </p:nvSpPr>
        <p:spPr>
          <a:xfrm>
            <a:off x="609600" y="1496291"/>
            <a:ext cx="5255624" cy="5070620"/>
          </a:xfrm>
        </p:spPr>
        <p:txBody>
          <a:bodyPr>
            <a:normAutofit fontScale="92500" lnSpcReduction="10000"/>
          </a:bodyPr>
          <a:lstStyle/>
          <a:p>
            <a:pPr marL="0" indent="0">
              <a:buNone/>
            </a:pPr>
            <a:r>
              <a:rPr lang="en-US" dirty="0" smtClean="0"/>
              <a:t>INCREASING NUMBERS OF PEOPLE IN RECOVERY FINDING A NEW </a:t>
            </a:r>
            <a:r>
              <a:rPr lang="en-US" b="1" dirty="0" smtClean="0"/>
              <a:t>IDENTITY</a:t>
            </a:r>
            <a:r>
              <a:rPr lang="en-US" dirty="0" smtClean="0"/>
              <a:t> AND </a:t>
            </a:r>
            <a:r>
              <a:rPr lang="en-US" b="1" dirty="0" smtClean="0"/>
              <a:t>RESILIENCE</a:t>
            </a:r>
            <a:r>
              <a:rPr lang="en-US" dirty="0" smtClean="0"/>
              <a:t> THROUGH AN ACTIVE AND </a:t>
            </a:r>
            <a:r>
              <a:rPr lang="en-US" b="1" dirty="0" smtClean="0"/>
              <a:t>SUPPORTIVE</a:t>
            </a:r>
            <a:r>
              <a:rPr lang="en-US" dirty="0" smtClean="0"/>
              <a:t> COMMUNITY.</a:t>
            </a:r>
            <a:endParaRPr lang="en-US" dirty="0" smtClean="0"/>
          </a:p>
          <a:p>
            <a:r>
              <a:rPr lang="en-US" dirty="0" smtClean="0"/>
              <a:t>AV. CLASS </a:t>
            </a:r>
            <a:r>
              <a:rPr lang="en-US" b="1" dirty="0" smtClean="0"/>
              <a:t>15-25</a:t>
            </a:r>
            <a:r>
              <a:rPr lang="en-US" dirty="0" smtClean="0"/>
              <a:t> PARTICIPANTS</a:t>
            </a:r>
          </a:p>
          <a:p>
            <a:r>
              <a:rPr lang="en-US" dirty="0" smtClean="0"/>
              <a:t>AV. VOLUNTEER BASE PR CLASS-</a:t>
            </a:r>
            <a:r>
              <a:rPr lang="en-US" b="1" dirty="0" smtClean="0"/>
              <a:t>5</a:t>
            </a:r>
            <a:r>
              <a:rPr lang="en-US" dirty="0" smtClean="0"/>
              <a:t> </a:t>
            </a:r>
          </a:p>
          <a:p>
            <a:r>
              <a:rPr lang="en-US" dirty="0" smtClean="0"/>
              <a:t>AV. AGE OF PARTICIPANTS </a:t>
            </a:r>
            <a:r>
              <a:rPr lang="en-US" b="1" dirty="0" smtClean="0"/>
              <a:t>18-30 YRS OLD</a:t>
            </a:r>
          </a:p>
          <a:p>
            <a:r>
              <a:rPr lang="en-US" b="1" dirty="0" smtClean="0"/>
              <a:t>1-2</a:t>
            </a:r>
            <a:r>
              <a:rPr lang="en-US" dirty="0" smtClean="0"/>
              <a:t> NEW MEMBERS PR WK/PR SITE</a:t>
            </a:r>
          </a:p>
          <a:p>
            <a:r>
              <a:rPr lang="en-US" dirty="0" smtClean="0"/>
              <a:t>PEER TO PEER MENTORING  </a:t>
            </a:r>
          </a:p>
          <a:p>
            <a:r>
              <a:rPr lang="en-US" i="1" dirty="0" smtClean="0"/>
              <a:t>WANT MORE! </a:t>
            </a:r>
          </a:p>
          <a:p>
            <a:pPr marL="0" indent="0">
              <a:buNone/>
            </a:pPr>
            <a:endParaRPr lang="en-US" b="1" dirty="0" smtClean="0"/>
          </a:p>
          <a:p>
            <a:endParaRPr lang="en-US" b="1" dirty="0" smtClean="0"/>
          </a:p>
          <a:p>
            <a:pPr marL="0" indent="0">
              <a:buNone/>
            </a:pPr>
            <a:endParaRPr lang="en-US" dirty="0" smtClean="0"/>
          </a:p>
          <a:p>
            <a:pPr marL="0" indent="0">
              <a:buNone/>
            </a:pPr>
            <a:endParaRPr lang="en-US" dirty="0" smtClean="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895" y="201322"/>
            <a:ext cx="2031323" cy="12949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may contain: one or mor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224" y="1677843"/>
            <a:ext cx="5522505" cy="414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280"/>
            <a:ext cx="10515600" cy="1325563"/>
          </a:xfrm>
        </p:spPr>
        <p:txBody>
          <a:bodyPr/>
          <a:lstStyle/>
          <a:p>
            <a:r>
              <a:rPr lang="en-US" b="1" u="sng" dirty="0" smtClean="0"/>
              <a:t>WHAT WE HEAR 				</a:t>
            </a:r>
            <a:r>
              <a:rPr lang="en-US" u="sng" dirty="0" smtClean="0"/>
              <a:t>		</a:t>
            </a:r>
            <a:r>
              <a:rPr lang="en-US" b="1" u="sng" dirty="0" smtClean="0"/>
              <a:t>   </a:t>
            </a:r>
            <a:endParaRPr lang="en-US" b="1" u="sng" dirty="0"/>
          </a:p>
        </p:txBody>
      </p:sp>
      <p:sp>
        <p:nvSpPr>
          <p:cNvPr id="3" name="Content Placeholder 2"/>
          <p:cNvSpPr>
            <a:spLocks noGrp="1"/>
          </p:cNvSpPr>
          <p:nvPr>
            <p:ph idx="1"/>
          </p:nvPr>
        </p:nvSpPr>
        <p:spPr>
          <a:xfrm>
            <a:off x="789710" y="1496291"/>
            <a:ext cx="5963788" cy="5070620"/>
          </a:xfrm>
        </p:spPr>
        <p:txBody>
          <a:bodyPr>
            <a:normAutofit fontScale="92500" lnSpcReduction="10000"/>
          </a:bodyPr>
          <a:lstStyle/>
          <a:p>
            <a:pPr marL="0" indent="0">
              <a:buNone/>
            </a:pPr>
            <a:r>
              <a:rPr lang="en-US" sz="2000" dirty="0" smtClean="0"/>
              <a:t>“Today </a:t>
            </a:r>
            <a:r>
              <a:rPr lang="en-US" sz="2000" dirty="0"/>
              <a:t>was my first try at CrossFit and I got such great support and tough love from the coaches. So excited to be a part of this group and bring my recovery to next level with wellness and </a:t>
            </a:r>
            <a:r>
              <a:rPr lang="en-US" sz="2000" dirty="0" smtClean="0"/>
              <a:t>confidence!”</a:t>
            </a:r>
          </a:p>
          <a:p>
            <a:pPr marL="0" indent="0">
              <a:buNone/>
            </a:pPr>
            <a:r>
              <a:rPr lang="en-US" sz="2000" dirty="0" smtClean="0"/>
              <a:t>“Such </a:t>
            </a:r>
            <a:r>
              <a:rPr lang="en-US" sz="2000" dirty="0"/>
              <a:t>a great community of recovery. These people are nothing short of a miracle on any given day. </a:t>
            </a:r>
            <a:r>
              <a:rPr lang="en-US" sz="2000" dirty="0" smtClean="0"/>
              <a:t>Its </a:t>
            </a:r>
            <a:r>
              <a:rPr lang="en-US" sz="2000" dirty="0"/>
              <a:t>such an honor to feel belonging, to laugh, to sweat, and to refine these God-given bodies. Just how they were intended - strong and sober. A true gem </a:t>
            </a:r>
            <a:r>
              <a:rPr lang="en-US" sz="2000" dirty="0" smtClean="0"/>
              <a:t>in </a:t>
            </a:r>
            <a:r>
              <a:rPr lang="en-US" sz="2000" dirty="0"/>
              <a:t>my recovery</a:t>
            </a:r>
            <a:r>
              <a:rPr lang="en-US" sz="2000" dirty="0" smtClean="0"/>
              <a:t>.”</a:t>
            </a:r>
          </a:p>
          <a:p>
            <a:pPr marL="0" indent="0">
              <a:buNone/>
            </a:pPr>
            <a:r>
              <a:rPr lang="en-US" sz="2000" dirty="0" smtClean="0"/>
              <a:t>“My new addiction is CrossFit. Thank you Phoenix VT community!”</a:t>
            </a:r>
          </a:p>
          <a:p>
            <a:pPr marL="0" indent="0">
              <a:buNone/>
            </a:pPr>
            <a:r>
              <a:rPr lang="en-US" sz="2000" dirty="0"/>
              <a:t> </a:t>
            </a:r>
            <a:r>
              <a:rPr lang="en-US" sz="2000" dirty="0" smtClean="0"/>
              <a:t>”I </a:t>
            </a:r>
            <a:r>
              <a:rPr lang="en-US" sz="2000" dirty="0"/>
              <a:t>leave each week feeling stronger and more grateful for my recovery! The crew is my family, and we help each other dig deep and reach the parts of ourselves that hold our inner strength</a:t>
            </a:r>
            <a:r>
              <a:rPr lang="en-US" sz="2000" dirty="0" smtClean="0"/>
              <a:t>.”</a:t>
            </a:r>
          </a:p>
          <a:p>
            <a:pPr marL="0" indent="0">
              <a:buNone/>
            </a:pPr>
            <a:r>
              <a:rPr lang="en-US" sz="2000" dirty="0" smtClean="0"/>
              <a:t>“I lost who I was. I lost everything. I lost my family. I lost my friends. You name it, I lost it. CrossFit and Phoenix VT showed me what I was capable of and that I am still worth something.” </a:t>
            </a:r>
          </a:p>
          <a:p>
            <a:endParaRPr lang="en-US" b="1" dirty="0" smtClean="0"/>
          </a:p>
          <a:p>
            <a:pPr marL="0" indent="0">
              <a:buNone/>
            </a:pPr>
            <a:endParaRPr lang="en-US" dirty="0" smtClean="0"/>
          </a:p>
          <a:p>
            <a:pPr marL="0" indent="0">
              <a:buNone/>
            </a:pPr>
            <a:endParaRPr lang="en-US" dirty="0" smtClean="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895" y="201322"/>
            <a:ext cx="2031323" cy="12949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may contain: 1 person"/>
          <p:cNvPicPr>
            <a:picLocks noChangeAspect="1" noChangeArrowheads="1"/>
          </p:cNvPicPr>
          <p:nvPr/>
        </p:nvPicPr>
        <p:blipFill rotWithShape="1">
          <a:blip r:embed="rId3">
            <a:extLst>
              <a:ext uri="{28A0092B-C50C-407E-A947-70E740481C1C}">
                <a14:useLocalDpi xmlns:a14="http://schemas.microsoft.com/office/drawing/2010/main" val="0"/>
              </a:ext>
            </a:extLst>
          </a:blip>
          <a:srcRect t="7922"/>
          <a:stretch/>
        </p:blipFill>
        <p:spPr bwMode="auto">
          <a:xfrm>
            <a:off x="6897148" y="1677843"/>
            <a:ext cx="3877408" cy="45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280"/>
            <a:ext cx="10515600" cy="1325563"/>
          </a:xfrm>
        </p:spPr>
        <p:txBody>
          <a:bodyPr/>
          <a:lstStyle/>
          <a:p>
            <a:r>
              <a:rPr lang="en-US" b="1" u="sng" dirty="0" smtClean="0"/>
              <a:t>CONNECT WITH THE COMMUNITY</a:t>
            </a:r>
            <a:r>
              <a:rPr lang="en-US" u="sng" dirty="0" smtClean="0"/>
              <a:t>	</a:t>
            </a:r>
            <a:r>
              <a:rPr lang="en-US" b="1" u="sng" dirty="0" smtClean="0"/>
              <a:t>   </a:t>
            </a:r>
            <a:endParaRPr lang="en-US" b="1" u="sng" dirty="0"/>
          </a:p>
        </p:txBody>
      </p:sp>
      <p:pic>
        <p:nvPicPr>
          <p:cNvPr id="4" name="Picture 2" descr="The Pho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218" y="502471"/>
            <a:ext cx="1796712" cy="11454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71575" y="1496291"/>
            <a:ext cx="7419109" cy="507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8" name="Content Placeholder 2"/>
          <p:cNvSpPr txBox="1">
            <a:spLocks/>
          </p:cNvSpPr>
          <p:nvPr/>
        </p:nvSpPr>
        <p:spPr>
          <a:xfrm>
            <a:off x="660330" y="1496291"/>
            <a:ext cx="8192725" cy="507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6" name="TextBox 5"/>
          <p:cNvSpPr txBox="1"/>
          <p:nvPr/>
        </p:nvSpPr>
        <p:spPr>
          <a:xfrm>
            <a:off x="2968743" y="1808883"/>
            <a:ext cx="7181097" cy="3724096"/>
          </a:xfrm>
          <a:prstGeom prst="rect">
            <a:avLst/>
          </a:prstGeom>
          <a:noFill/>
        </p:spPr>
        <p:txBody>
          <a:bodyPr wrap="square" rtlCol="0">
            <a:spAutoFit/>
          </a:bodyPr>
          <a:lstStyle/>
          <a:p>
            <a:endParaRPr lang="en-US" b="1" dirty="0" smtClean="0"/>
          </a:p>
          <a:p>
            <a:r>
              <a:rPr lang="en-US" sz="2000" b="1" dirty="0" smtClean="0"/>
              <a:t>Phoenix Northeast Region                           </a:t>
            </a:r>
            <a:r>
              <a:rPr lang="en-US" sz="2000" b="1" dirty="0" smtClean="0"/>
              <a:t>Phoenix- Vermont</a:t>
            </a:r>
          </a:p>
          <a:p>
            <a:r>
              <a:rPr lang="en-US" dirty="0" smtClean="0"/>
              <a:t>Chris Daggett		                             </a:t>
            </a:r>
            <a:r>
              <a:rPr lang="en-US" dirty="0" smtClean="0"/>
              <a:t>Tawnya Kristen</a:t>
            </a:r>
            <a:endParaRPr lang="en-US" dirty="0" smtClean="0">
              <a:hlinkClick r:id="rId3"/>
            </a:endParaRPr>
          </a:p>
          <a:p>
            <a:r>
              <a:rPr lang="en-US" dirty="0" smtClean="0">
                <a:hlinkClick r:id="rId4"/>
              </a:rPr>
              <a:t>chris@thephoenix.org</a:t>
            </a:r>
            <a:r>
              <a:rPr lang="en-US" dirty="0" smtClean="0"/>
              <a:t>                                          </a:t>
            </a:r>
            <a:r>
              <a:rPr lang="en-US" dirty="0" smtClean="0">
                <a:hlinkClick r:id="rId5"/>
              </a:rPr>
              <a:t>tkristen@gmunitedway.org</a:t>
            </a:r>
            <a:endParaRPr lang="en-US" dirty="0" smtClean="0"/>
          </a:p>
          <a:p>
            <a:r>
              <a:rPr lang="en-US" b="1" dirty="0" smtClean="0"/>
              <a:t/>
            </a:r>
            <a:br>
              <a:rPr lang="en-US" b="1" dirty="0" smtClean="0"/>
            </a:br>
            <a:endParaRPr lang="en-US" b="1" dirty="0" smtClean="0"/>
          </a:p>
          <a:p>
            <a:r>
              <a:rPr lang="en-US" b="1" dirty="0" smtClean="0"/>
              <a:t>Class-Event-Photos-Media </a:t>
            </a:r>
          </a:p>
          <a:p>
            <a:r>
              <a:rPr lang="en-US" dirty="0" smtClean="0">
                <a:hlinkClick r:id="rId6"/>
              </a:rPr>
              <a:t>facebook.com/</a:t>
            </a:r>
            <a:r>
              <a:rPr lang="en-US" dirty="0" err="1" smtClean="0">
                <a:hlinkClick r:id="rId6"/>
              </a:rPr>
              <a:t>ThePhoenixVermont</a:t>
            </a:r>
            <a:r>
              <a:rPr lang="en-US" dirty="0" smtClean="0"/>
              <a:t>    </a:t>
            </a:r>
          </a:p>
          <a:p>
            <a:r>
              <a:rPr lang="en-US" dirty="0" smtClean="0">
                <a:hlinkClick r:id="rId3"/>
              </a:rPr>
              <a:t>www.thephoenix.org</a:t>
            </a:r>
            <a:endParaRPr lang="en-US" dirty="0" smtClean="0"/>
          </a:p>
          <a:p>
            <a:endParaRPr lang="en-US" dirty="0" smtClean="0"/>
          </a:p>
          <a:p>
            <a:endParaRPr lang="en-US" dirty="0"/>
          </a:p>
          <a:p>
            <a:endParaRPr lang="en-US" dirty="0" smtClean="0"/>
          </a:p>
          <a:p>
            <a:endParaRPr lang="en-US" dirty="0" smtClean="0"/>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10857" r="44130" b="3809"/>
          <a:stretch/>
        </p:blipFill>
        <p:spPr>
          <a:xfrm>
            <a:off x="771576" y="1339386"/>
            <a:ext cx="1934086" cy="5251668"/>
          </a:xfrm>
          <a:prstGeom prst="rect">
            <a:avLst/>
          </a:prstGeom>
        </p:spPr>
      </p:pic>
    </p:spTree>
    <p:extLst>
      <p:ext uri="{BB962C8B-B14F-4D97-AF65-F5344CB8AC3E}">
        <p14:creationId xmlns:p14="http://schemas.microsoft.com/office/powerpoint/2010/main" val="375677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361</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PHOENIX PURPOSE      </vt:lpstr>
      <vt:lpstr>PHOENIX MODEL      </vt:lpstr>
      <vt:lpstr>HISTORY SNAPSHOT        </vt:lpstr>
      <vt:lpstr>PHOENIX VERMONT 1ST TEAM       </vt:lpstr>
      <vt:lpstr>THE PHOENIX VT COMMUNITY     </vt:lpstr>
      <vt:lpstr>WHAT WE SEE          </vt:lpstr>
      <vt:lpstr>WHAT WE HEAR          </vt:lpstr>
      <vt:lpstr>CONNECT WITH THE COMMUNITY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Tawnya Kristen</dc:creator>
  <cp:lastModifiedBy>Tawnya Kristen</cp:lastModifiedBy>
  <cp:revision>31</cp:revision>
  <cp:lastPrinted>2019-05-06T20:16:32Z</cp:lastPrinted>
  <dcterms:created xsi:type="dcterms:W3CDTF">2019-05-06T15:24:33Z</dcterms:created>
  <dcterms:modified xsi:type="dcterms:W3CDTF">2019-05-06T20:23:53Z</dcterms:modified>
</cp:coreProperties>
</file>